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91" r:id="rId3"/>
    <p:sldMasterId id="2147483708" r:id="rId4"/>
    <p:sldMasterId id="2147483733" r:id="rId5"/>
    <p:sldMasterId id="2147483824" r:id="rId6"/>
  </p:sldMasterIdLst>
  <p:notesMasterIdLst>
    <p:notesMasterId r:id="rId23"/>
  </p:notesMasterIdLst>
  <p:sldIdLst>
    <p:sldId id="269" r:id="rId7"/>
    <p:sldId id="366" r:id="rId8"/>
    <p:sldId id="367" r:id="rId9"/>
    <p:sldId id="370" r:id="rId10"/>
    <p:sldId id="368" r:id="rId11"/>
    <p:sldId id="369" r:id="rId12"/>
    <p:sldId id="372" r:id="rId13"/>
    <p:sldId id="373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65" r:id="rId2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CF35-BBAD-4ECB-A1D3-E78A7694C71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121F7-9FFC-40E4-8A6A-E1752088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F7DC6-1240-4D83-894F-7814294937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8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781362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01112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3321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4071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974953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483952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27026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56318888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0862879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68028296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2806935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B4CA-241A-4020-9BDF-FBA982BD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C225-42AA-487B-982E-C16BC429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E7D62-34E2-4BDB-A503-A802D9FF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09E40-890D-45BA-A1EA-CFD02047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3E0F7-BAC3-4AD0-96D2-896D288F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10947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821394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26881598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624130154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12684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027265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29101826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560256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644379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41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9548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56495-4C92-4B99-ACD9-F0AA4C7A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1A039-8E87-4CB1-88A7-C0DA8FDE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4A356-82B3-4168-8747-3A7AF77E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28034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4506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08270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3390659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283357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584282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224305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855506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50055464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078180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682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252040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32925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58003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710871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186464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45336263"/>
      </p:ext>
    </p:extLst>
  </p:cSld>
  <p:clrMapOvr>
    <a:masterClrMapping/>
  </p:clrMapOvr>
  <p:transition spd="slow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2988900"/>
      </p:ext>
    </p:extLst>
  </p:cSld>
  <p:clrMapOvr>
    <a:masterClrMapping/>
  </p:clrMapOvr>
  <p:transition spd="slow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51100968"/>
      </p:ext>
    </p:extLst>
  </p:cSld>
  <p:clrMapOvr>
    <a:masterClrMapping/>
  </p:clrMapOvr>
  <p:transition spd="slow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527371"/>
      </p:ext>
    </p:extLst>
  </p:cSld>
  <p:clrMapOvr>
    <a:masterClrMapping/>
  </p:clrMapOvr>
  <p:transition spd="slow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04077"/>
      </p:ext>
    </p:extLst>
  </p:cSld>
  <p:clrMapOvr>
    <a:masterClrMapping/>
  </p:clrMapOvr>
  <p:transition spd="slow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67220352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472850"/>
      </p:ext>
    </p:extLst>
  </p:cSld>
  <p:clrMapOvr>
    <a:masterClrMapping/>
  </p:clrMapOvr>
  <p:transition spd="slow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498038295"/>
      </p:ext>
    </p:extLst>
  </p:cSld>
  <p:clrMapOvr>
    <a:masterClrMapping/>
  </p:clrMapOvr>
  <p:transition spd="slow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482516"/>
      </p:ext>
    </p:extLst>
  </p:cSld>
  <p:clrMapOvr>
    <a:masterClrMapping/>
  </p:clrMapOvr>
  <p:transition spd="slow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094980"/>
      </p:ext>
    </p:extLst>
  </p:cSld>
  <p:clrMapOvr>
    <a:masterClrMapping/>
  </p:clrMapOvr>
  <p:transition spd="slow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4125465"/>
      </p:ext>
    </p:extLst>
  </p:cSld>
  <p:clrMapOvr>
    <a:masterClrMapping/>
  </p:clrMapOvr>
  <p:transition spd="slow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352480"/>
      </p:ext>
    </p:extLst>
  </p:cSld>
  <p:clrMapOvr>
    <a:masterClrMapping/>
  </p:clrMapOvr>
  <p:transition spd="slow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525864"/>
      </p:ext>
    </p:extLst>
  </p:cSld>
  <p:clrMapOvr>
    <a:masterClrMapping/>
  </p:clrMapOvr>
  <p:transition spd="slow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16509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706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257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24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554346"/>
      </p:ext>
    </p:extLst>
  </p:cSld>
  <p:clrMapOvr>
    <a:masterClrMapping/>
  </p:clrMapOvr>
  <p:transition spd="slow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2414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9818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3607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1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5/15/2021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3422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CAD897-D46E-4AD2-BD9B-49DD3E640873}" type="datetimeFigureOut">
              <a:rPr lang="en-US" smtClean="0"/>
              <a:t>5/15/2021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314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0661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9577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6"/>
            </a:gs>
            <a:gs pos="50000">
              <a:schemeClr val="accent5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23967" y="1677000"/>
            <a:ext cx="8144000" cy="3504000"/>
          </a:xfrm>
          <a:prstGeom prst="rect">
            <a:avLst/>
          </a:prstGeom>
          <a:effectLst>
            <a:outerShdw blurRad="85725" dist="19050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7106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53832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42659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9247612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38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</p:sldLayoutIdLst>
  <p:transition spd="slow"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784" r:id="rId25"/>
  </p:sldLayoutIdLst>
  <p:transition spd="slow"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39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5" r:id="rId2"/>
    <p:sldLayoutId id="2147483706" r:id="rId3"/>
  </p:sldLayoutIdLst>
  <p:transition spd="slow"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12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</p:sldLayoutIdLst>
  <p:transition spd="slow"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6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 spd="slow"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23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3.xml"/><Relationship Id="rId5" Type="http://schemas.microsoft.com/office/2007/relationships/hdphoto" Target="../media/hdphoto6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3.xml"/><Relationship Id="rId5" Type="http://schemas.microsoft.com/office/2007/relationships/hdphoto" Target="../media/hdphoto8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xpansion_card" TargetMode="External"/><Relationship Id="rId2" Type="http://schemas.openxmlformats.org/officeDocument/2006/relationships/hyperlink" Target="http://en.wikipedia.org/wiki/Integrated_graphics" TargetMode="External"/><Relationship Id="rId1" Type="http://schemas.openxmlformats.org/officeDocument/2006/relationships/slideLayout" Target="../slideLayouts/slideLayout58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hyperlink" Target="http://en.wikipedia.org/wiki/Computer_monito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5EA69-0AE1-46AA-920B-BB454382A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93" y="1886884"/>
            <a:ext cx="1333500" cy="1323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297D6-329A-4FF2-858F-182DBD6470D9}"/>
              </a:ext>
            </a:extLst>
          </p:cNvPr>
          <p:cNvSpPr txBox="1"/>
          <p:nvPr/>
        </p:nvSpPr>
        <p:spPr>
          <a:xfrm>
            <a:off x="6221152" y="3470274"/>
            <a:ext cx="4563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ULTIMATE IT COURSE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21CC5-CA33-4C6B-8D7F-77876ED07483}"/>
              </a:ext>
            </a:extLst>
          </p:cNvPr>
          <p:cNvSpPr txBox="1"/>
          <p:nvPr/>
        </p:nvSpPr>
        <p:spPr>
          <a:xfrm>
            <a:off x="6890020" y="3262972"/>
            <a:ext cx="3056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Condensed" panose="020B0502040204020203" pitchFamily="34" charset="0"/>
                <a:cs typeface="Arial" panose="020B0604020202020204" pitchFamily="34" charset="0"/>
              </a:rPr>
              <a:t>BEGINNER TO EXPERT GUARANTEED</a:t>
            </a:r>
            <a:endParaRPr lang="en-US" sz="1050" dirty="0">
              <a:latin typeface="Bahnschrift SemiCondense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F1D14-4898-47D0-A605-0FC05736D5E3}"/>
              </a:ext>
            </a:extLst>
          </p:cNvPr>
          <p:cNvSpPr txBox="1"/>
          <p:nvPr/>
        </p:nvSpPr>
        <p:spPr>
          <a:xfrm>
            <a:off x="5840154" y="3937885"/>
            <a:ext cx="5164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Condensed" panose="020B0502040204020203" pitchFamily="34" charset="0"/>
                <a:cs typeface="Arial" panose="020B0604020202020204" pitchFamily="34" charset="0"/>
              </a:rPr>
              <a:t>ACCESS </a:t>
            </a:r>
            <a:r>
              <a:rPr lang="en-US" sz="1600" dirty="0" smtClean="0">
                <a:latin typeface="Bahnschrift SemiCondensed" panose="020B0502040204020203" pitchFamily="34" charset="0"/>
                <a:cs typeface="Arial" panose="020B0604020202020204" pitchFamily="34" charset="0"/>
              </a:rPr>
              <a:t>NETWORKING COURSE </a:t>
            </a:r>
            <a:r>
              <a:rPr lang="en-US" sz="1600" dirty="0">
                <a:latin typeface="Bahnschrift SemiCondensed" panose="020B0502040204020203" pitchFamily="34" charset="0"/>
                <a:cs typeface="Arial" panose="020B0604020202020204" pitchFamily="34" charset="0"/>
              </a:rPr>
              <a:t>PLAYLIST LINK IN DESCRIPTION</a:t>
            </a:r>
            <a:endParaRPr lang="en-US" sz="1050" dirty="0">
              <a:latin typeface="Bahnschrift SemiCondense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97979-CCAD-41E5-8035-94AC7AC7C56C}"/>
              </a:ext>
            </a:extLst>
          </p:cNvPr>
          <p:cNvSpPr txBox="1"/>
          <p:nvPr/>
        </p:nvSpPr>
        <p:spPr>
          <a:xfrm>
            <a:off x="7039223" y="4159275"/>
            <a:ext cx="3178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SUBSCRIBE</a:t>
            </a:r>
            <a:r>
              <a:rPr lang="en-US" sz="3200" b="1" dirty="0" smtClean="0">
                <a:solidFill>
                  <a:srgbClr val="FFFF00"/>
                </a:solidFill>
              </a:rPr>
              <a:t>!!!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05347" y="3396558"/>
            <a:ext cx="20152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HARDWARE - 6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54481" y="3027226"/>
            <a:ext cx="1371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Video #7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981982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11223" y="553720"/>
            <a:ext cx="2366433" cy="75490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itchFamily="34" charset="0"/>
                <a:cs typeface="Times New Roman"/>
              </a:rPr>
              <a:t> Outputs: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31" y="2771062"/>
            <a:ext cx="3579919" cy="1916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D297D6-329A-4FF2-858F-182DBD6470D9}"/>
              </a:ext>
            </a:extLst>
          </p:cNvPr>
          <p:cNvSpPr txBox="1"/>
          <p:nvPr/>
        </p:nvSpPr>
        <p:spPr>
          <a:xfrm>
            <a:off x="1251528" y="2338837"/>
            <a:ext cx="4921251" cy="120032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defTabSz="914354"/>
            <a:r>
              <a:rPr lang="en-US" sz="2400" b="1" dirty="0">
                <a:latin typeface="Agency FB" pitchFamily="34" charset="0"/>
              </a:rPr>
              <a:t>1. DVI</a:t>
            </a:r>
          </a:p>
          <a:p>
            <a:pPr defTabSz="914354"/>
            <a:r>
              <a:rPr lang="en-US" sz="2400" b="1" dirty="0">
                <a:latin typeface="Agency FB" pitchFamily="34" charset="0"/>
              </a:rPr>
              <a:t>2. VGA</a:t>
            </a:r>
          </a:p>
          <a:p>
            <a:pPr defTabSz="914354"/>
            <a:r>
              <a:rPr lang="en-US" sz="2400" b="1" dirty="0">
                <a:latin typeface="Agency FB" pitchFamily="34" charset="0"/>
              </a:rPr>
              <a:t>3. HDMI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21" y="2939000"/>
            <a:ext cx="3290916" cy="208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1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680972" y="780287"/>
              <a:ext cx="6858000" cy="13578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680972" y="1786127"/>
              <a:ext cx="4058412" cy="13578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680972" y="2791967"/>
              <a:ext cx="7124700" cy="13578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257679" y="1240155"/>
              <a:ext cx="5459095" cy="80302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269363" y="2245995"/>
              <a:ext cx="2649347" cy="6400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263520" y="3251834"/>
              <a:ext cx="5946775" cy="7914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0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3835" y="479455"/>
            <a:ext cx="2741489" cy="876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600" b="1" spc="-245" dirty="0">
                <a:solidFill>
                  <a:srgbClr val="FFFF00"/>
                </a:solidFill>
                <a:latin typeface="+mn-lt"/>
              </a:rPr>
              <a:t>W</a:t>
            </a:r>
            <a:r>
              <a:rPr sz="6600" b="1" spc="-55" dirty="0">
                <a:solidFill>
                  <a:srgbClr val="FFFF00"/>
                </a:solidFill>
                <a:latin typeface="+mn-lt"/>
              </a:rPr>
              <a:t>i</a:t>
            </a:r>
            <a:r>
              <a:rPr sz="6600" b="1" spc="-100" dirty="0">
                <a:solidFill>
                  <a:srgbClr val="FFFF00"/>
                </a:solidFill>
                <a:latin typeface="+mn-lt"/>
              </a:rPr>
              <a:t>-</a:t>
            </a:r>
            <a:r>
              <a:rPr sz="6600" b="1" spc="-251" dirty="0">
                <a:solidFill>
                  <a:srgbClr val="FFFF00"/>
                </a:solidFill>
                <a:latin typeface="+mn-lt"/>
              </a:rPr>
              <a:t>Fi</a:t>
            </a:r>
            <a:endParaRPr sz="6600" b="1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4917" y="2441603"/>
            <a:ext cx="8002905" cy="236763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spcBef>
                <a:spcPts val="1060"/>
              </a:spcBef>
              <a:tabLst>
                <a:tab pos="354956" algn="l"/>
              </a:tabLst>
            </a:pPr>
            <a:r>
              <a:rPr sz="1600" spc="271" dirty="0">
                <a:latin typeface="Arial"/>
                <a:cs typeface="Arial"/>
              </a:rPr>
              <a:t>	</a:t>
            </a:r>
            <a:r>
              <a:rPr sz="2000" spc="-111" dirty="0">
                <a:latin typeface="Verdana"/>
                <a:cs typeface="Verdana"/>
              </a:rPr>
              <a:t>What </a:t>
            </a:r>
            <a:r>
              <a:rPr sz="2000" spc="-155" dirty="0">
                <a:latin typeface="Verdana"/>
                <a:cs typeface="Verdana"/>
              </a:rPr>
              <a:t>is</a:t>
            </a:r>
            <a:r>
              <a:rPr sz="2000" spc="-151" dirty="0">
                <a:latin typeface="Verdana"/>
                <a:cs typeface="Verdana"/>
              </a:rPr>
              <a:t> </a:t>
            </a:r>
            <a:r>
              <a:rPr sz="2000" spc="-91" dirty="0">
                <a:latin typeface="Verdana"/>
                <a:cs typeface="Verdana"/>
              </a:rPr>
              <a:t>Wi-Fi</a:t>
            </a:r>
            <a:endParaRPr sz="2000" dirty="0">
              <a:latin typeface="Verdana"/>
              <a:cs typeface="Verdana"/>
            </a:endParaRPr>
          </a:p>
          <a:p>
            <a:pPr marL="469888">
              <a:spcBef>
                <a:spcPts val="905"/>
              </a:spcBef>
            </a:pPr>
            <a:r>
              <a:rPr sz="1467" spc="235" dirty="0">
                <a:latin typeface="Arial"/>
                <a:cs typeface="Arial"/>
              </a:rPr>
              <a:t> </a:t>
            </a:r>
            <a:r>
              <a:rPr sz="1867" spc="-115" dirty="0">
                <a:latin typeface="Verdana"/>
                <a:cs typeface="Verdana"/>
              </a:rPr>
              <a:t>Short </a:t>
            </a:r>
            <a:r>
              <a:rPr sz="1867" spc="-75" dirty="0">
                <a:latin typeface="Verdana"/>
                <a:cs typeface="Verdana"/>
              </a:rPr>
              <a:t>for </a:t>
            </a:r>
            <a:r>
              <a:rPr sz="1867" spc="-175" dirty="0">
                <a:latin typeface="Verdana"/>
                <a:cs typeface="Verdana"/>
              </a:rPr>
              <a:t>“</a:t>
            </a:r>
            <a:r>
              <a:rPr sz="1867" i="1" spc="-175" dirty="0">
                <a:latin typeface="Verdana"/>
                <a:cs typeface="Verdana"/>
              </a:rPr>
              <a:t>Wireless</a:t>
            </a:r>
            <a:r>
              <a:rPr sz="1867" i="1" spc="-440" dirty="0">
                <a:latin typeface="Verdana"/>
                <a:cs typeface="Verdana"/>
              </a:rPr>
              <a:t> </a:t>
            </a:r>
            <a:r>
              <a:rPr sz="1867" i="1" spc="-160" dirty="0">
                <a:latin typeface="Verdana"/>
                <a:cs typeface="Verdana"/>
              </a:rPr>
              <a:t>Fidelity</a:t>
            </a:r>
            <a:r>
              <a:rPr sz="1867" spc="-160" dirty="0">
                <a:latin typeface="Verdana"/>
                <a:cs typeface="Verdana"/>
              </a:rPr>
              <a:t>”</a:t>
            </a:r>
            <a:endParaRPr sz="1867" dirty="0">
              <a:latin typeface="Verdana"/>
              <a:cs typeface="Verdana"/>
            </a:endParaRPr>
          </a:p>
          <a:p>
            <a:pPr marL="469888">
              <a:spcBef>
                <a:spcPts val="985"/>
              </a:spcBef>
            </a:pPr>
            <a:r>
              <a:rPr sz="1467" spc="240" dirty="0">
                <a:latin typeface="Arial"/>
                <a:cs typeface="Arial"/>
              </a:rPr>
              <a:t> </a:t>
            </a:r>
            <a:r>
              <a:rPr sz="1867" spc="-11" dirty="0">
                <a:latin typeface="Verdana"/>
                <a:cs typeface="Verdana"/>
              </a:rPr>
              <a:t>A </a:t>
            </a:r>
            <a:r>
              <a:rPr sz="1867" spc="-125" dirty="0">
                <a:latin typeface="Verdana"/>
                <a:cs typeface="Verdana"/>
              </a:rPr>
              <a:t>trademark </a:t>
            </a:r>
            <a:r>
              <a:rPr sz="1867" spc="-75" dirty="0">
                <a:latin typeface="Verdana"/>
                <a:cs typeface="Verdana"/>
              </a:rPr>
              <a:t>of </a:t>
            </a:r>
            <a:r>
              <a:rPr sz="1867" spc="-111" dirty="0">
                <a:latin typeface="Verdana"/>
                <a:cs typeface="Verdana"/>
              </a:rPr>
              <a:t>the </a:t>
            </a:r>
            <a:r>
              <a:rPr sz="1867" spc="-85" dirty="0">
                <a:latin typeface="Verdana"/>
                <a:cs typeface="Verdana"/>
              </a:rPr>
              <a:t>Wi-Fi</a:t>
            </a:r>
            <a:r>
              <a:rPr sz="1867" spc="165" dirty="0">
                <a:latin typeface="Verdana"/>
                <a:cs typeface="Verdana"/>
              </a:rPr>
              <a:t> </a:t>
            </a:r>
            <a:r>
              <a:rPr sz="1867" spc="-91" dirty="0">
                <a:latin typeface="Verdana"/>
                <a:cs typeface="Verdana"/>
              </a:rPr>
              <a:t>Alliance</a:t>
            </a:r>
            <a:endParaRPr sz="1867" dirty="0">
              <a:latin typeface="Verdana"/>
              <a:cs typeface="Verdana"/>
            </a:endParaRPr>
          </a:p>
          <a:p>
            <a:pPr marL="469888">
              <a:spcBef>
                <a:spcPts val="900"/>
              </a:spcBef>
            </a:pPr>
            <a:r>
              <a:rPr sz="1467" spc="235" dirty="0">
                <a:latin typeface="Arial"/>
                <a:cs typeface="Arial"/>
              </a:rPr>
              <a:t> </a:t>
            </a:r>
            <a:r>
              <a:rPr sz="1867" spc="-105" dirty="0">
                <a:latin typeface="Verdana"/>
                <a:cs typeface="Verdana"/>
              </a:rPr>
              <a:t>The </a:t>
            </a:r>
            <a:r>
              <a:rPr sz="1867" spc="-85" dirty="0">
                <a:latin typeface="Verdana"/>
                <a:cs typeface="Verdana"/>
              </a:rPr>
              <a:t>brand </a:t>
            </a:r>
            <a:r>
              <a:rPr sz="1867" spc="-120" dirty="0">
                <a:latin typeface="Verdana"/>
                <a:cs typeface="Verdana"/>
              </a:rPr>
              <a:t>name </a:t>
            </a:r>
            <a:r>
              <a:rPr sz="1867" spc="-75" dirty="0">
                <a:latin typeface="Verdana"/>
                <a:cs typeface="Verdana"/>
              </a:rPr>
              <a:t>for </a:t>
            </a:r>
            <a:r>
              <a:rPr sz="1867" spc="-95" dirty="0">
                <a:latin typeface="Verdana"/>
                <a:cs typeface="Verdana"/>
              </a:rPr>
              <a:t>products </a:t>
            </a:r>
            <a:r>
              <a:rPr sz="1867" spc="-105" dirty="0">
                <a:latin typeface="Verdana"/>
                <a:cs typeface="Verdana"/>
              </a:rPr>
              <a:t>using </a:t>
            </a:r>
            <a:r>
              <a:rPr sz="1867" spc="-111" dirty="0">
                <a:latin typeface="Verdana"/>
                <a:cs typeface="Verdana"/>
              </a:rPr>
              <a:t>the </a:t>
            </a:r>
            <a:r>
              <a:rPr sz="1867" i="1" spc="-265" dirty="0">
                <a:latin typeface="Verdana"/>
                <a:cs typeface="Verdana"/>
              </a:rPr>
              <a:t>IEEE </a:t>
            </a:r>
            <a:r>
              <a:rPr sz="1867" i="1" spc="-325" dirty="0">
                <a:latin typeface="Verdana"/>
                <a:cs typeface="Verdana"/>
              </a:rPr>
              <a:t>802.11 </a:t>
            </a:r>
            <a:r>
              <a:rPr sz="1867" spc="-131" dirty="0">
                <a:latin typeface="Verdana"/>
                <a:cs typeface="Verdana"/>
              </a:rPr>
              <a:t>family </a:t>
            </a:r>
            <a:r>
              <a:rPr sz="1867" spc="-75" dirty="0">
                <a:latin typeface="Verdana"/>
                <a:cs typeface="Verdana"/>
              </a:rPr>
              <a:t>of</a:t>
            </a:r>
            <a:r>
              <a:rPr sz="1867" spc="-305" dirty="0">
                <a:latin typeface="Verdana"/>
                <a:cs typeface="Verdana"/>
              </a:rPr>
              <a:t> </a:t>
            </a:r>
            <a:r>
              <a:rPr sz="1867" spc="-155" dirty="0">
                <a:latin typeface="Verdana"/>
                <a:cs typeface="Verdana"/>
              </a:rPr>
              <a:t>standards</a:t>
            </a:r>
            <a:endParaRPr sz="1867" dirty="0">
              <a:latin typeface="Verdana"/>
              <a:cs typeface="Verdana"/>
            </a:endParaRPr>
          </a:p>
          <a:p>
            <a:pPr marL="469888">
              <a:spcBef>
                <a:spcPts val="975"/>
              </a:spcBef>
            </a:pPr>
            <a:r>
              <a:rPr sz="1467" spc="235" dirty="0">
                <a:latin typeface="Arial"/>
                <a:cs typeface="Arial"/>
              </a:rPr>
              <a:t> </a:t>
            </a:r>
            <a:r>
              <a:rPr sz="1867" spc="-95" dirty="0">
                <a:latin typeface="Verdana"/>
                <a:cs typeface="Verdana"/>
              </a:rPr>
              <a:t>Commonly </a:t>
            </a:r>
            <a:r>
              <a:rPr sz="1867" spc="-105" dirty="0">
                <a:latin typeface="Verdana"/>
                <a:cs typeface="Verdana"/>
              </a:rPr>
              <a:t>used </a:t>
            </a:r>
            <a:r>
              <a:rPr sz="1867" spc="-75" dirty="0">
                <a:latin typeface="Verdana"/>
                <a:cs typeface="Verdana"/>
              </a:rPr>
              <a:t>for </a:t>
            </a:r>
            <a:r>
              <a:rPr sz="1867" spc="-140" dirty="0">
                <a:latin typeface="Verdana"/>
                <a:cs typeface="Verdana"/>
              </a:rPr>
              <a:t>“wireless </a:t>
            </a:r>
            <a:r>
              <a:rPr sz="1867" spc="-80" dirty="0">
                <a:latin typeface="Verdana"/>
                <a:cs typeface="Verdana"/>
              </a:rPr>
              <a:t>local </a:t>
            </a:r>
            <a:r>
              <a:rPr sz="1867" spc="-131" dirty="0">
                <a:latin typeface="Verdana"/>
                <a:cs typeface="Verdana"/>
              </a:rPr>
              <a:t>area </a:t>
            </a:r>
            <a:r>
              <a:rPr sz="1867" spc="-125" dirty="0">
                <a:latin typeface="Verdana"/>
                <a:cs typeface="Verdana"/>
              </a:rPr>
              <a:t>network”</a:t>
            </a:r>
            <a:r>
              <a:rPr sz="1867" spc="-395" dirty="0">
                <a:latin typeface="Verdana"/>
                <a:cs typeface="Verdana"/>
              </a:rPr>
              <a:t> </a:t>
            </a:r>
            <a:r>
              <a:rPr sz="1867" spc="-100" dirty="0">
                <a:latin typeface="Verdana"/>
                <a:cs typeface="Verdana"/>
              </a:rPr>
              <a:t>(WLAN)</a:t>
            </a:r>
            <a:endParaRPr sz="1867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6080" y="1629140"/>
            <a:ext cx="3207789" cy="2815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822" y="4405443"/>
            <a:ext cx="2195709" cy="17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8075" y="533000"/>
            <a:ext cx="4420660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0" b="1" spc="-215" dirty="0">
                <a:solidFill>
                  <a:srgbClr val="FFFF00"/>
                </a:solidFill>
                <a:latin typeface="Agency FB"/>
              </a:rPr>
              <a:t>Bluetooth</a:t>
            </a:r>
            <a:endParaRPr sz="6000" b="1" dirty="0">
              <a:solidFill>
                <a:srgbClr val="FFFF00"/>
              </a:solidFill>
              <a:latin typeface="Agency FB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4125" y="1949933"/>
            <a:ext cx="5050155" cy="3399329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spcBef>
                <a:spcPts val="1105"/>
              </a:spcBef>
              <a:tabLst>
                <a:tab pos="354956" algn="l"/>
              </a:tabLst>
            </a:pPr>
            <a:r>
              <a:rPr sz="1600" spc="271" dirty="0">
                <a:latin typeface="Arial"/>
                <a:cs typeface="Arial"/>
              </a:rPr>
              <a:t>	</a:t>
            </a:r>
            <a:r>
              <a:rPr sz="2000" spc="-135" dirty="0">
                <a:latin typeface="Verdana"/>
                <a:cs typeface="Verdana"/>
              </a:rPr>
              <a:t>Wireless </a:t>
            </a:r>
            <a:r>
              <a:rPr sz="2000" spc="-120" dirty="0">
                <a:latin typeface="Verdana"/>
                <a:cs typeface="Verdana"/>
              </a:rPr>
              <a:t>Personal </a:t>
            </a:r>
            <a:r>
              <a:rPr sz="2000" spc="-111" dirty="0">
                <a:latin typeface="Verdana"/>
                <a:cs typeface="Verdana"/>
              </a:rPr>
              <a:t>Area </a:t>
            </a:r>
            <a:r>
              <a:rPr sz="2000" spc="-120" dirty="0">
                <a:latin typeface="Verdana"/>
                <a:cs typeface="Verdana"/>
              </a:rPr>
              <a:t>Networks</a:t>
            </a:r>
            <a:r>
              <a:rPr sz="2000" spc="-211" dirty="0">
                <a:latin typeface="Verdana"/>
                <a:cs typeface="Verdana"/>
              </a:rPr>
              <a:t> </a:t>
            </a:r>
            <a:r>
              <a:rPr sz="2000" spc="-155" dirty="0">
                <a:latin typeface="Verdana"/>
                <a:cs typeface="Verdana"/>
              </a:rPr>
              <a:t>(WPAN)</a:t>
            </a:r>
            <a:endParaRPr sz="2000" dirty="0">
              <a:latin typeface="Verdana"/>
              <a:cs typeface="Verdana"/>
            </a:endParaRPr>
          </a:p>
          <a:p>
            <a:pPr marL="12700">
              <a:spcBef>
                <a:spcPts val="1011"/>
              </a:spcBef>
              <a:tabLst>
                <a:tab pos="354956" algn="l"/>
              </a:tabLst>
            </a:pPr>
            <a:r>
              <a:rPr sz="1600" spc="271" dirty="0">
                <a:latin typeface="Arial"/>
                <a:cs typeface="Arial"/>
              </a:rPr>
              <a:t>	</a:t>
            </a:r>
            <a:r>
              <a:rPr sz="2000" spc="-111" dirty="0">
                <a:latin typeface="Verdana"/>
                <a:cs typeface="Verdana"/>
              </a:rPr>
              <a:t>Design</a:t>
            </a:r>
            <a:r>
              <a:rPr sz="2000" spc="-131" dirty="0">
                <a:latin typeface="Verdana"/>
                <a:cs typeface="Verdana"/>
              </a:rPr>
              <a:t> </a:t>
            </a:r>
            <a:r>
              <a:rPr sz="2000" spc="-71" dirty="0">
                <a:latin typeface="Verdana"/>
                <a:cs typeface="Verdana"/>
              </a:rPr>
              <a:t>goal</a:t>
            </a:r>
            <a:endParaRPr sz="2000" dirty="0">
              <a:latin typeface="Verdana"/>
              <a:cs typeface="Verdana"/>
            </a:endParaRPr>
          </a:p>
          <a:p>
            <a:pPr marL="469888">
              <a:spcBef>
                <a:spcPts val="1005"/>
              </a:spcBef>
            </a:pPr>
            <a:r>
              <a:rPr sz="1467" spc="235" dirty="0">
                <a:latin typeface="Arial"/>
                <a:cs typeface="Arial"/>
              </a:rPr>
              <a:t> </a:t>
            </a:r>
            <a:r>
              <a:rPr sz="1867" spc="-80" dirty="0">
                <a:latin typeface="Verdana"/>
                <a:cs typeface="Verdana"/>
              </a:rPr>
              <a:t>Cable</a:t>
            </a:r>
            <a:r>
              <a:rPr sz="1867" spc="-395" dirty="0">
                <a:latin typeface="Verdana"/>
                <a:cs typeface="Verdana"/>
              </a:rPr>
              <a:t> </a:t>
            </a:r>
            <a:r>
              <a:rPr sz="1867" spc="-105" dirty="0">
                <a:latin typeface="Verdana"/>
                <a:cs typeface="Verdana"/>
              </a:rPr>
              <a:t>replacement</a:t>
            </a:r>
            <a:endParaRPr sz="1867" dirty="0">
              <a:latin typeface="Verdana"/>
              <a:cs typeface="Verdana"/>
            </a:endParaRPr>
          </a:p>
          <a:p>
            <a:pPr marL="469888">
              <a:spcBef>
                <a:spcPts val="995"/>
              </a:spcBef>
            </a:pPr>
            <a:r>
              <a:rPr sz="1467" spc="235" dirty="0">
                <a:latin typeface="Arial"/>
                <a:cs typeface="Arial"/>
              </a:rPr>
              <a:t> </a:t>
            </a:r>
            <a:r>
              <a:rPr sz="1867" spc="-95" dirty="0">
                <a:latin typeface="Verdana"/>
                <a:cs typeface="Verdana"/>
              </a:rPr>
              <a:t>Low</a:t>
            </a:r>
            <a:r>
              <a:rPr sz="1867" spc="-395" dirty="0">
                <a:latin typeface="Verdana"/>
                <a:cs typeface="Verdana"/>
              </a:rPr>
              <a:t> </a:t>
            </a:r>
            <a:r>
              <a:rPr sz="1867" spc="-105" dirty="0">
                <a:latin typeface="Verdana"/>
                <a:cs typeface="Verdana"/>
              </a:rPr>
              <a:t>cost</a:t>
            </a:r>
            <a:endParaRPr sz="1867" dirty="0">
              <a:latin typeface="Verdana"/>
              <a:cs typeface="Verdana"/>
            </a:endParaRPr>
          </a:p>
          <a:p>
            <a:pPr marL="469888">
              <a:spcBef>
                <a:spcPts val="995"/>
              </a:spcBef>
            </a:pPr>
            <a:r>
              <a:rPr sz="1467" spc="235" dirty="0">
                <a:latin typeface="Arial"/>
                <a:cs typeface="Arial"/>
              </a:rPr>
              <a:t> </a:t>
            </a:r>
            <a:r>
              <a:rPr sz="1867" spc="-95" dirty="0">
                <a:latin typeface="Verdana"/>
                <a:cs typeface="Verdana"/>
              </a:rPr>
              <a:t>Low</a:t>
            </a:r>
            <a:r>
              <a:rPr sz="1867" spc="-395" dirty="0">
                <a:latin typeface="Verdana"/>
                <a:cs typeface="Verdana"/>
              </a:rPr>
              <a:t> </a:t>
            </a:r>
            <a:r>
              <a:rPr sz="1867" spc="-85" dirty="0">
                <a:latin typeface="Verdana"/>
                <a:cs typeface="Verdana"/>
              </a:rPr>
              <a:t>power</a:t>
            </a:r>
            <a:endParaRPr sz="1867" dirty="0">
              <a:latin typeface="Verdana"/>
              <a:cs typeface="Verdana"/>
            </a:endParaRPr>
          </a:p>
          <a:p>
            <a:pPr marL="469888">
              <a:spcBef>
                <a:spcPts val="1011"/>
              </a:spcBef>
            </a:pPr>
            <a:r>
              <a:rPr sz="1467" spc="235" dirty="0">
                <a:latin typeface="Arial"/>
                <a:cs typeface="Arial"/>
              </a:rPr>
              <a:t> </a:t>
            </a:r>
            <a:r>
              <a:rPr sz="1867" spc="-151" dirty="0">
                <a:latin typeface="Verdana"/>
                <a:cs typeface="Verdana"/>
              </a:rPr>
              <a:t>Small</a:t>
            </a:r>
            <a:r>
              <a:rPr sz="1867" spc="-380" dirty="0">
                <a:latin typeface="Verdana"/>
                <a:cs typeface="Verdana"/>
              </a:rPr>
              <a:t> </a:t>
            </a:r>
            <a:r>
              <a:rPr sz="1867" spc="-111" dirty="0">
                <a:latin typeface="Verdana"/>
                <a:cs typeface="Verdana"/>
              </a:rPr>
              <a:t>size</a:t>
            </a:r>
            <a:endParaRPr sz="1867" dirty="0">
              <a:latin typeface="Verdana"/>
              <a:cs typeface="Verdana"/>
            </a:endParaRPr>
          </a:p>
          <a:p>
            <a:pPr marL="469888">
              <a:spcBef>
                <a:spcPts val="995"/>
              </a:spcBef>
            </a:pPr>
            <a:r>
              <a:rPr sz="1467" spc="235" dirty="0">
                <a:latin typeface="Arial"/>
                <a:cs typeface="Arial"/>
              </a:rPr>
              <a:t> </a:t>
            </a:r>
            <a:r>
              <a:rPr sz="1867" spc="-91" dirty="0">
                <a:latin typeface="Verdana"/>
                <a:cs typeface="Verdana"/>
              </a:rPr>
              <a:t>For </a:t>
            </a:r>
            <a:r>
              <a:rPr sz="1867" spc="-80" dirty="0">
                <a:latin typeface="Verdana"/>
                <a:cs typeface="Verdana"/>
              </a:rPr>
              <a:t>mobile</a:t>
            </a:r>
            <a:r>
              <a:rPr sz="1867" spc="-409" dirty="0">
                <a:latin typeface="Verdana"/>
                <a:cs typeface="Verdana"/>
              </a:rPr>
              <a:t> </a:t>
            </a:r>
            <a:r>
              <a:rPr sz="1867" spc="-115" dirty="0">
                <a:latin typeface="Verdana"/>
                <a:cs typeface="Verdana"/>
              </a:rPr>
              <a:t>devices</a:t>
            </a:r>
            <a:endParaRPr sz="1867" dirty="0">
              <a:latin typeface="Verdana"/>
              <a:cs typeface="Verdana"/>
            </a:endParaRPr>
          </a:p>
          <a:p>
            <a:pPr marL="12700">
              <a:spcBef>
                <a:spcPts val="1005"/>
              </a:spcBef>
              <a:tabLst>
                <a:tab pos="354956" algn="l"/>
              </a:tabLst>
            </a:pPr>
            <a:r>
              <a:rPr sz="1600" spc="271" dirty="0">
                <a:latin typeface="Arial"/>
                <a:cs typeface="Arial"/>
              </a:rPr>
              <a:t>	</a:t>
            </a:r>
            <a:r>
              <a:rPr sz="2000" spc="-165" dirty="0">
                <a:latin typeface="Verdana"/>
                <a:cs typeface="Verdana"/>
              </a:rPr>
              <a:t>Standard: </a:t>
            </a:r>
            <a:r>
              <a:rPr sz="2000" spc="-229" dirty="0">
                <a:latin typeface="Verdana"/>
                <a:cs typeface="Verdana"/>
              </a:rPr>
              <a:t>IEEE</a:t>
            </a:r>
            <a:r>
              <a:rPr sz="2000" spc="-145" dirty="0">
                <a:latin typeface="Verdana"/>
                <a:cs typeface="Verdana"/>
              </a:rPr>
              <a:t> </a:t>
            </a:r>
            <a:r>
              <a:rPr sz="2000" spc="-275" dirty="0">
                <a:latin typeface="Verdana"/>
                <a:cs typeface="Verdana"/>
              </a:rPr>
              <a:t>802.15.1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99481" y="2227811"/>
            <a:ext cx="6187720" cy="4197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444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-2032000" y="212473"/>
            <a:ext cx="974407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6400" b="1" spc="-55" dirty="0">
                <a:solidFill>
                  <a:srgbClr val="FFFF00"/>
                </a:solidFill>
                <a:latin typeface="Bahnschrift Condensed" pitchFamily="34" charset="0"/>
                <a:cs typeface="Arial"/>
              </a:rPr>
              <a:t>Wi-Fi CARD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502909"/>
            <a:ext cx="5050155" cy="898323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3690" indent="-380990">
              <a:spcBef>
                <a:spcPts val="1105"/>
              </a:spcBef>
              <a:buFont typeface="Wingdings" pitchFamily="2" charset="2"/>
              <a:buChar char="q"/>
              <a:tabLst>
                <a:tab pos="354956" algn="l"/>
              </a:tabLst>
            </a:pPr>
            <a:r>
              <a:rPr lang="en-US" sz="2000" spc="-135" dirty="0">
                <a:latin typeface="Verdana"/>
                <a:cs typeface="Arial"/>
              </a:rPr>
              <a:t>Internal</a:t>
            </a:r>
          </a:p>
          <a:p>
            <a:pPr marL="393690" indent="-380990">
              <a:spcBef>
                <a:spcPts val="1105"/>
              </a:spcBef>
              <a:buFont typeface="Wingdings" pitchFamily="2" charset="2"/>
              <a:buChar char="q"/>
              <a:tabLst>
                <a:tab pos="354956" algn="l"/>
              </a:tabLst>
            </a:pPr>
            <a:r>
              <a:rPr lang="en-US" sz="2000" spc="-135" dirty="0">
                <a:latin typeface="Verdana"/>
                <a:cs typeface="Arial"/>
              </a:rPr>
              <a:t>External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00" b="90200" l="6000" r="79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947" b="10813"/>
          <a:stretch/>
        </p:blipFill>
        <p:spPr>
          <a:xfrm>
            <a:off x="7416801" y="1595450"/>
            <a:ext cx="3153545" cy="3194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914" l="0" r="89914">
                        <a14:foregroundMark x1="26609" y1="19099" x2="26609" y2="19099"/>
                        <a14:foregroundMark x1="26609" y1="19099" x2="26609" y2="19099"/>
                        <a14:foregroundMark x1="42060" y1="20172" x2="42060" y2="20172"/>
                        <a14:foregroundMark x1="42060" y1="20172" x2="42060" y2="20172"/>
                        <a14:foregroundMark x1="46567" y1="33906" x2="46567" y2="33906"/>
                        <a14:foregroundMark x1="46567" y1="33906" x2="46567" y2="33906"/>
                        <a14:foregroundMark x1="50429" y1="30687" x2="50429" y2="30687"/>
                        <a14:foregroundMark x1="50429" y1="30687" x2="50429" y2="30687"/>
                        <a14:foregroundMark x1="48283" y1="32618" x2="48283" y2="32618"/>
                        <a14:foregroundMark x1="48283" y1="32618" x2="48283" y2="32618"/>
                        <a14:foregroundMark x1="27253" y1="58584" x2="27253" y2="58584"/>
                        <a14:foregroundMark x1="27253" y1="58584" x2="27253" y2="58584"/>
                        <a14:foregroundMark x1="25751" y1="61803" x2="25751" y2="61803"/>
                        <a14:foregroundMark x1="25751" y1="61803" x2="25751" y2="61803"/>
                        <a14:foregroundMark x1="54292" y1="25107" x2="54292" y2="25107"/>
                        <a14:foregroundMark x1="54292" y1="25107" x2="54292" y2="25107"/>
                        <a14:foregroundMark x1="54292" y1="25107" x2="54292" y2="25107"/>
                        <a14:foregroundMark x1="54292" y1="25107" x2="54292" y2="25107"/>
                        <a14:foregroundMark x1="54292" y1="25107" x2="54292" y2="25107"/>
                        <a14:foregroundMark x1="51931" y1="29185" x2="51931" y2="29185"/>
                        <a14:foregroundMark x1="51931" y1="29185" x2="51931" y2="29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86" y="1595450"/>
            <a:ext cx="3667100" cy="3667100"/>
          </a:xfrm>
          <a:prstGeom prst="rect">
            <a:avLst/>
          </a:prstGeom>
        </p:spPr>
      </p:pic>
      <p:sp>
        <p:nvSpPr>
          <p:cNvPr id="6" name="object 3"/>
          <p:cNvSpPr txBox="1"/>
          <p:nvPr/>
        </p:nvSpPr>
        <p:spPr>
          <a:xfrm>
            <a:off x="4247108" y="5291402"/>
            <a:ext cx="5050155" cy="449482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spcBef>
                <a:spcPts val="1105"/>
              </a:spcBef>
              <a:tabLst>
                <a:tab pos="354956" algn="l"/>
              </a:tabLst>
            </a:pPr>
            <a:r>
              <a:rPr lang="en-US" sz="2000" spc="-135" dirty="0">
                <a:latin typeface="Verdana"/>
                <a:cs typeface="Arial"/>
              </a:rPr>
              <a:t>Internal 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8737600" y="5329196"/>
            <a:ext cx="5050155" cy="449482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spcBef>
                <a:spcPts val="1105"/>
              </a:spcBef>
              <a:tabLst>
                <a:tab pos="354956" algn="l"/>
              </a:tabLst>
            </a:pPr>
            <a:r>
              <a:rPr lang="en-US" sz="2000" spc="-135" dirty="0">
                <a:latin typeface="Verdana"/>
                <a:cs typeface="Arial"/>
              </a:rPr>
              <a:t>External</a:t>
            </a: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2676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-2032000" y="212473"/>
            <a:ext cx="974407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6000" b="1" spc="-55" dirty="0">
                <a:solidFill>
                  <a:srgbClr val="FFFF00"/>
                </a:solidFill>
                <a:latin typeface="Bahnschrift Condensed" pitchFamily="34" charset="0"/>
                <a:cs typeface="Arial"/>
              </a:rPr>
              <a:t>Bluetooth CARD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502909"/>
            <a:ext cx="5050155" cy="898323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3690" indent="-380990">
              <a:spcBef>
                <a:spcPts val="1105"/>
              </a:spcBef>
              <a:buFont typeface="Wingdings" pitchFamily="2" charset="2"/>
              <a:buChar char="q"/>
              <a:tabLst>
                <a:tab pos="354956" algn="l"/>
              </a:tabLst>
            </a:pPr>
            <a:r>
              <a:rPr lang="en-US" sz="2000" spc="-135" dirty="0">
                <a:latin typeface="Verdana"/>
                <a:cs typeface="Arial"/>
              </a:rPr>
              <a:t>Internal</a:t>
            </a:r>
          </a:p>
          <a:p>
            <a:pPr marL="393690" indent="-380990">
              <a:spcBef>
                <a:spcPts val="1105"/>
              </a:spcBef>
              <a:buFont typeface="Wingdings" pitchFamily="2" charset="2"/>
              <a:buChar char="q"/>
              <a:tabLst>
                <a:tab pos="354956" algn="l"/>
              </a:tabLst>
            </a:pPr>
            <a:r>
              <a:rPr lang="en-US" sz="2000" spc="-135" dirty="0">
                <a:latin typeface="Verdana"/>
                <a:cs typeface="Arial"/>
              </a:rPr>
              <a:t>External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4247108" y="5291402"/>
            <a:ext cx="5050155" cy="449482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spcBef>
                <a:spcPts val="1105"/>
              </a:spcBef>
              <a:tabLst>
                <a:tab pos="354956" algn="l"/>
              </a:tabLst>
            </a:pPr>
            <a:r>
              <a:rPr lang="en-US" sz="2000" spc="-135" dirty="0">
                <a:latin typeface="Verdana"/>
                <a:cs typeface="Arial"/>
              </a:rPr>
              <a:t>Internal 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8737600" y="5329196"/>
            <a:ext cx="5050155" cy="449482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spcBef>
                <a:spcPts val="1105"/>
              </a:spcBef>
              <a:tabLst>
                <a:tab pos="354956" algn="l"/>
              </a:tabLst>
            </a:pPr>
            <a:r>
              <a:rPr lang="en-US" sz="2000" spc="-135" dirty="0">
                <a:latin typeface="Verdana"/>
                <a:cs typeface="Arial"/>
              </a:rPr>
              <a:t>External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0462" l="3143" r="962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75" y="2401232"/>
            <a:ext cx="2540000" cy="2358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2514600"/>
            <a:ext cx="2857500" cy="233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048000" y="747713"/>
            <a:ext cx="9144000" cy="3762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Questions:-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00075" y="1647825"/>
            <a:ext cx="11591925" cy="2582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1. NIC Card Use ?</a:t>
            </a:r>
          </a:p>
          <a:p>
            <a:pPr algn="l"/>
            <a:r>
              <a:rPr lang="en-US" sz="2400" dirty="0" smtClean="0"/>
              <a:t>2. 5 Manufacturers of Graphic Cards ?</a:t>
            </a:r>
          </a:p>
          <a:p>
            <a:pPr algn="l"/>
            <a:r>
              <a:rPr lang="en-US" sz="2400" dirty="0" smtClean="0"/>
              <a:t>3. PCIe Full Form ?</a:t>
            </a:r>
          </a:p>
          <a:p>
            <a:pPr algn="l"/>
            <a:r>
              <a:rPr lang="en-US" sz="2400" dirty="0" smtClean="0"/>
              <a:t>4. Which has MAC Address ? (WiFi/Bluetooth/NIC/Graphic card)</a:t>
            </a:r>
          </a:p>
          <a:p>
            <a:pPr algn="l"/>
            <a:r>
              <a:rPr lang="en-US" sz="2400" dirty="0" smtClean="0"/>
              <a:t>5. Which Expansion card has HDMI port ? (NIC Card/Audio Card/Graphic Card)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5413" y="4765563"/>
            <a:ext cx="6861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Solve all question and comment down answers...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84186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070764" y="747713"/>
            <a:ext cx="7121236" cy="37623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b="1" dirty="0" smtClean="0"/>
              <a:t>ANSWERS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62014" y="1831975"/>
            <a:ext cx="10385106" cy="239871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1. Name any 5 Brands of HDD Manufacturers ? </a:t>
            </a:r>
            <a:r>
              <a:rPr 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(Seagate/WD/G-Tech/Kingston/Toshiba)</a:t>
            </a:r>
          </a:p>
          <a:p>
            <a:pPr algn="l"/>
            <a:r>
              <a:rPr lang="en-US" sz="2000" dirty="0" smtClean="0"/>
              <a:t>2. </a:t>
            </a:r>
            <a:r>
              <a:rPr 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(CD-R - Compact Disc Recordable, RW – Rewritable &amp; ROM – Read only Memory)</a:t>
            </a:r>
          </a:p>
          <a:p>
            <a:r>
              <a:rPr lang="en-US" sz="2000" dirty="0" smtClean="0"/>
              <a:t>3. Cache Memory is </a:t>
            </a:r>
            <a:r>
              <a:rPr 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Volatile</a:t>
            </a:r>
            <a:r>
              <a:rPr lang="en-US" sz="2000" dirty="0"/>
              <a:t> </a:t>
            </a:r>
            <a:r>
              <a:rPr lang="en-US" sz="2000" dirty="0" smtClean="0"/>
              <a:t>Memory (Volatile/Non-Volatile)</a:t>
            </a:r>
          </a:p>
          <a:p>
            <a:pPr algn="l"/>
            <a:r>
              <a:rPr lang="en-US" sz="2000" dirty="0" smtClean="0"/>
              <a:t>4. BIOS memory is a type of </a:t>
            </a:r>
            <a:r>
              <a:rPr 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ROM</a:t>
            </a:r>
            <a:r>
              <a:rPr lang="en-US" sz="2000" dirty="0" smtClean="0"/>
              <a:t> Memory ? (ROM/RAM/Firmware)</a:t>
            </a:r>
            <a:endParaRPr lang="en-US" sz="2000" dirty="0"/>
          </a:p>
          <a:p>
            <a:pPr algn="l"/>
            <a:r>
              <a:rPr lang="en-US" sz="2000" dirty="0" smtClean="0"/>
              <a:t>5. Frequency of RAM is measure in </a:t>
            </a:r>
            <a:r>
              <a:rPr 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Megahertz (Mhz)</a:t>
            </a:r>
            <a:r>
              <a:rPr lang="en-US" sz="2000" dirty="0" smtClean="0"/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5413" y="4765563"/>
            <a:ext cx="6861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Solve all question and comment down answers...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4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9701" y="704580"/>
            <a:ext cx="7718213" cy="75661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lang="en-US" b="1" spc="-7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itchFamily="34" charset="0"/>
              </a:rPr>
              <a:t>AUDIO or SOUND Card</a:t>
            </a:r>
            <a:endParaRPr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227" y="2252031"/>
            <a:ext cx="6085221" cy="18637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US" sz="2000" dirty="0"/>
              <a:t>A sound </a:t>
            </a:r>
            <a:r>
              <a:rPr lang="en-US" sz="2000" b="1" dirty="0"/>
              <a:t>card</a:t>
            </a:r>
            <a:r>
              <a:rPr lang="en-US" sz="2000" dirty="0"/>
              <a:t> is an expansion </a:t>
            </a:r>
            <a:r>
              <a:rPr lang="en-US" sz="2000" b="1" dirty="0"/>
              <a:t>card</a:t>
            </a:r>
            <a:r>
              <a:rPr lang="en-US" sz="2000" dirty="0"/>
              <a:t> or IC for producing sound on a computer that can be heard through speakers or headphones. Although the computer </a:t>
            </a:r>
            <a:r>
              <a:rPr lang="en-US" sz="2000" b="1" dirty="0"/>
              <a:t>does</a:t>
            </a:r>
            <a:r>
              <a:rPr lang="en-US" sz="2000" dirty="0"/>
              <a:t> not need a sound device to function, they are included on every machine in one form or another, either in an expansion slot or built into the motherboard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732" y1="7209" x2="19355" y2="18605"/>
                        <a14:foregroundMark x1="36466" y1="85814" x2="32539" y2="70930"/>
                        <a14:foregroundMark x1="58345" y1="26512" x2="59467" y2="26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07" y="2098605"/>
            <a:ext cx="4067693" cy="24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115" y="389313"/>
            <a:ext cx="2276456" cy="10366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hnschrift SemiBold SemiConden" pitchFamily="34" charset="0"/>
              </a:rPr>
              <a:t>Features: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401157" y="2106352"/>
            <a:ext cx="9621519" cy="3621117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orbel" panose="020B0503020204020204" pitchFamily="34" charset="0"/>
              </a:rPr>
              <a:t> The </a:t>
            </a:r>
            <a:r>
              <a:rPr lang="en-US" dirty="0">
                <a:latin typeface="Corbel" panose="020B0503020204020204" pitchFamily="34" charset="0"/>
              </a:rPr>
              <a:t>NIC Card also known as Hardware Card or Network Card of your </a:t>
            </a:r>
            <a:r>
              <a:rPr lang="en-US" dirty="0" smtClean="0">
                <a:latin typeface="Corbel" panose="020B0503020204020204" pitchFamily="34" charset="0"/>
              </a:rPr>
              <a:t>system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dirty="0" smtClean="0">
              <a:latin typeface="Corbel" panose="020B0503020204020204" pitchFamily="34" charset="0"/>
            </a:endParaRP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orbel" panose="020B0503020204020204" pitchFamily="34" charset="0"/>
              </a:rPr>
              <a:t>It </a:t>
            </a:r>
            <a:r>
              <a:rPr lang="en-US" dirty="0">
                <a:latin typeface="Corbel" panose="020B0503020204020204" pitchFamily="34" charset="0"/>
              </a:rPr>
              <a:t>contains your 12 digit alphanumeric MAC Address which uniquely identify your </a:t>
            </a:r>
            <a:r>
              <a:rPr lang="en-US" dirty="0" smtClean="0">
                <a:latin typeface="Corbel" panose="020B0503020204020204" pitchFamily="34" charset="0"/>
              </a:rPr>
              <a:t>system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dirty="0" smtClean="0">
              <a:latin typeface="Corbel" panose="020B0503020204020204" pitchFamily="34" charset="0"/>
            </a:endParaRP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orbel" panose="020B0503020204020204" pitchFamily="34" charset="0"/>
              </a:rPr>
              <a:t>It contains </a:t>
            </a:r>
            <a:r>
              <a:rPr lang="en-US" dirty="0">
                <a:latin typeface="Corbel" panose="020B0503020204020204" pitchFamily="34" charset="0"/>
              </a:rPr>
              <a:t>Ethernet Port to connect Ethernet Cable with RJ-45 Port to be a part of </a:t>
            </a:r>
            <a:r>
              <a:rPr lang="en-US" dirty="0" smtClean="0">
                <a:latin typeface="Corbel" panose="020B0503020204020204" pitchFamily="34" charset="0"/>
              </a:rPr>
              <a:t>Network</a:t>
            </a:r>
          </a:p>
          <a:p>
            <a:pPr marL="0" indent="0" algn="just">
              <a:lnSpc>
                <a:spcPct val="80000"/>
              </a:lnSpc>
              <a:buNone/>
            </a:pPr>
            <a:endParaRPr lang="en-US" dirty="0" smtClean="0">
              <a:latin typeface="Corbel" panose="020B0503020204020204" pitchFamily="34" charset="0"/>
            </a:endParaRP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orbel" panose="020B0503020204020204" pitchFamily="34" charset="0"/>
              </a:rPr>
              <a:t>Network </a:t>
            </a:r>
            <a:r>
              <a:rPr lang="en-US" dirty="0">
                <a:latin typeface="Corbel" panose="020B0503020204020204" pitchFamily="34" charset="0"/>
              </a:rPr>
              <a:t>Card can also with 2 different segments Wired or Wireless adapters </a:t>
            </a:r>
          </a:p>
        </p:txBody>
      </p:sp>
    </p:spTree>
    <p:extLst>
      <p:ext uri="{BB962C8B-B14F-4D97-AF65-F5344CB8AC3E}">
        <p14:creationId xmlns:p14="http://schemas.microsoft.com/office/powerpoint/2010/main" val="254456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6401" y="558800"/>
            <a:ext cx="2272915" cy="7977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lang="en-US" sz="5067" b="1" spc="-7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itchFamily="34" charset="0"/>
              </a:rPr>
              <a:t>NIC Card</a:t>
            </a:r>
            <a:endParaRPr sz="50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6518" y="2340957"/>
            <a:ext cx="5310908" cy="21715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A 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network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 interface 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card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 (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NIC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 is a hardware component without which a computer cannot be connected over a 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network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 It is a circuit board installed in a computer that provides a dedicated 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network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 connection to the computer. It is also called 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interface controller, 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network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 adapter or LAN adapter.</a:t>
            </a:r>
            <a:endParaRPr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797" y="2257830"/>
            <a:ext cx="5029255" cy="26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842934" y="372533"/>
            <a:ext cx="2455333" cy="1036637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hnschrift SemiBold SemiConden" pitchFamily="34" charset="0"/>
              </a:rPr>
              <a:t>Features: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153622" y="2029690"/>
            <a:ext cx="10363200" cy="4419600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The </a:t>
            </a:r>
            <a:r>
              <a:rPr 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NIC Card also known as Hardware Card or Network Card of your </a:t>
            </a:r>
            <a:r>
              <a:rPr 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system.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It </a:t>
            </a:r>
            <a:r>
              <a:rPr 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contains your 12 digit alphanumeric MAC Address which uniquely identify </a:t>
            </a:r>
            <a:r>
              <a:rPr 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system.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Network </a:t>
            </a:r>
            <a:r>
              <a:rPr 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Card contains Ethernet Port to connect Ethernet Cable with RJ-45 Port to be a part of </a:t>
            </a:r>
            <a:r>
              <a:rPr 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Network.</a:t>
            </a:r>
          </a:p>
          <a:p>
            <a:pPr marL="0" indent="0" algn="just">
              <a:lnSpc>
                <a:spcPct val="80000"/>
              </a:lnSpc>
              <a:buNone/>
            </a:pPr>
            <a:endParaRPr lang="en-US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Network </a:t>
            </a:r>
            <a:r>
              <a:rPr 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Card can also with 2 different segments Wired or Wireless adapters </a:t>
            </a:r>
          </a:p>
        </p:txBody>
      </p:sp>
    </p:spTree>
    <p:extLst>
      <p:ext uri="{BB962C8B-B14F-4D97-AF65-F5344CB8AC3E}">
        <p14:creationId xmlns:p14="http://schemas.microsoft.com/office/powerpoint/2010/main" val="31653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6734" y="512147"/>
            <a:ext cx="7595447" cy="848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5400" b="1" spc="-53" dirty="0">
                <a:solidFill>
                  <a:srgbClr val="FFFF00"/>
                </a:solidFill>
                <a:latin typeface="Bahnschrift Condensed" pitchFamily="34" charset="0"/>
              </a:rPr>
              <a:t>What </a:t>
            </a:r>
            <a:r>
              <a:rPr sz="5400" b="1" spc="27" dirty="0">
                <a:solidFill>
                  <a:srgbClr val="FFFF00"/>
                </a:solidFill>
                <a:latin typeface="Bahnschrift Condensed" pitchFamily="34" charset="0"/>
              </a:rPr>
              <a:t>is</a:t>
            </a:r>
            <a:r>
              <a:rPr lang="en-US" sz="5400" b="1" spc="27" dirty="0">
                <a:solidFill>
                  <a:srgbClr val="FFFF00"/>
                </a:solidFill>
                <a:latin typeface="Bahnschrift Condensed" pitchFamily="34" charset="0"/>
              </a:rPr>
              <a:t> </a:t>
            </a:r>
            <a:r>
              <a:rPr sz="5400" b="1" spc="-1233" dirty="0">
                <a:solidFill>
                  <a:srgbClr val="FFFF00"/>
                </a:solidFill>
                <a:latin typeface="Bahnschrift Condensed" pitchFamily="34" charset="0"/>
              </a:rPr>
              <a:t> </a:t>
            </a:r>
            <a:r>
              <a:rPr sz="5400" b="1" spc="-60" dirty="0">
                <a:solidFill>
                  <a:srgbClr val="FFFF00"/>
                </a:solidFill>
                <a:latin typeface="Bahnschrift Condensed" pitchFamily="34" charset="0"/>
              </a:rPr>
              <a:t>VIDEO </a:t>
            </a:r>
            <a:r>
              <a:rPr sz="5400" b="1" spc="260" dirty="0" smtClean="0">
                <a:solidFill>
                  <a:srgbClr val="FFFF00"/>
                </a:solidFill>
                <a:latin typeface="Bahnschrift Condensed" pitchFamily="34" charset="0"/>
              </a:rPr>
              <a:t>CARD</a:t>
            </a:r>
            <a:r>
              <a:rPr lang="en-US" sz="5400" b="1" spc="260" dirty="0" smtClean="0">
                <a:solidFill>
                  <a:srgbClr val="FFFF00"/>
                </a:solidFill>
                <a:latin typeface="Bahnschrift Condensed" pitchFamily="34" charset="0"/>
              </a:rPr>
              <a:t>?</a:t>
            </a:r>
            <a:endParaRPr sz="5400" b="1" dirty="0">
              <a:solidFill>
                <a:srgbClr val="FFFF00"/>
              </a:solidFill>
              <a:latin typeface="Bahnschrift Condensed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1466" y="1998133"/>
            <a:ext cx="10058400" cy="15559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086" marR="6773">
              <a:spcBef>
                <a:spcPts val="133"/>
              </a:spcBef>
              <a:buClr>
                <a:srgbClr val="30B6FC"/>
              </a:buClr>
              <a:tabLst>
                <a:tab pos="382684" algn="l"/>
              </a:tabLst>
            </a:pP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A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video card (also called a video </a:t>
            </a:r>
            <a:r>
              <a:rPr sz="2000" spc="-2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adapter,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display  </a:t>
            </a: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card,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graphics </a:t>
            </a: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card,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graphics board, display  adapter or graphics adapter and sometimes  preceded </a:t>
            </a: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by the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word </a:t>
            </a: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discrete or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dedicated </a:t>
            </a: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to 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emphasize </a:t>
            </a: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the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distinction between </a:t>
            </a: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this 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implementation and </a:t>
            </a:r>
            <a:r>
              <a:rPr sz="2000" u="heavy" spc="-7" dirty="0">
                <a:uFill>
                  <a:solidFill>
                    <a:srgbClr val="0080FF"/>
                  </a:solidFill>
                </a:uFill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  <a:hlinkClick r:id="rId2"/>
              </a:rPr>
              <a:t>integrated graphics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) is an </a:t>
            </a:r>
            <a:r>
              <a:rPr sz="2000" u="heavy" spc="-7" dirty="0">
                <a:uFill>
                  <a:solidFill>
                    <a:srgbClr val="0080FF"/>
                  </a:solidFill>
                </a:uFill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  <a:hlinkClick r:id="rId3"/>
              </a:rPr>
              <a:t> expansion card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  <a:hlinkClick r:id="rId3"/>
              </a:rPr>
              <a:t>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which generates a feed </a:t>
            </a: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of output 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images </a:t>
            </a: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to a 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display </a:t>
            </a: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(such as a</a:t>
            </a:r>
            <a:r>
              <a:rPr sz="2000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  <a:hlinkClick r:id="rId4"/>
              </a:rPr>
              <a:t> </a:t>
            </a:r>
            <a:r>
              <a:rPr sz="2000" u="heavy" spc="-7" dirty="0">
                <a:uFill>
                  <a:solidFill>
                    <a:srgbClr val="0080FF"/>
                  </a:solidFill>
                </a:uFill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  <a:hlinkClick r:id="rId4"/>
              </a:rPr>
              <a:t>computer</a:t>
            </a:r>
            <a:r>
              <a:rPr sz="2000" u="heavy" spc="80" dirty="0">
                <a:uFill>
                  <a:solidFill>
                    <a:srgbClr val="0080FF"/>
                  </a:solidFill>
                </a:uFill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  <a:hlinkClick r:id="rId4"/>
              </a:rPr>
              <a:t> </a:t>
            </a:r>
            <a:r>
              <a:rPr sz="2000" u="heavy" spc="-7" dirty="0">
                <a:uFill>
                  <a:solidFill>
                    <a:srgbClr val="0080FF"/>
                  </a:solidFill>
                </a:uFill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  <a:hlinkClick r:id="rId4"/>
              </a:rPr>
              <a:t>monitor</a:t>
            </a:r>
            <a:r>
              <a:rPr sz="2000" spc="-7" dirty="0"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).</a:t>
            </a:r>
            <a:endParaRPr sz="2000" dirty="0">
              <a:latin typeface="Segoe UI Symbol" panose="020B0502040204020203" pitchFamily="34" charset="0"/>
              <a:ea typeface="Segoe UI Symbol" panose="020B0502040204020203" pitchFamily="34" charset="0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4000" y1="44492" x2="39571" y2="79449"/>
                        <a14:foregroundMark x1="39571" y1="79449" x2="39571" y2="79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127" y="3554114"/>
            <a:ext cx="4120129" cy="277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03364" y="1757687"/>
            <a:ext cx="6992620" cy="67460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4267" b="1" dirty="0">
                <a:solidFill>
                  <a:srgbClr val="92D050"/>
                </a:solidFill>
                <a:latin typeface="Arial"/>
                <a:cs typeface="Arial"/>
              </a:rPr>
              <a:t>The function of a VGA</a:t>
            </a:r>
            <a:r>
              <a:rPr sz="4267" b="1" spc="-367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4267" b="1" dirty="0">
                <a:solidFill>
                  <a:srgbClr val="92D050"/>
                </a:solidFill>
                <a:latin typeface="Arial"/>
                <a:cs typeface="Arial"/>
              </a:rPr>
              <a:t>card</a:t>
            </a:r>
            <a:endParaRPr sz="4267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7612" y="745223"/>
            <a:ext cx="9622536" cy="63179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089298" marR="6773" indent="-3816678">
              <a:lnSpc>
                <a:spcPct val="100000"/>
              </a:lnSpc>
              <a:spcBef>
                <a:spcPts val="127"/>
              </a:spcBef>
            </a:pPr>
            <a:r>
              <a:rPr sz="4000" b="1" spc="-53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sz="4000" b="1" spc="2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sz="4000" b="1" spc="-187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4000" b="1" spc="-152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sz="4000" b="1" spc="-167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4000" b="1" spc="-187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4000" b="1" spc="-1213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-1213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4000" b="1" spc="-53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 Card?</a:t>
            </a:r>
            <a:endParaRPr sz="4000" b="1" spc="227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609600" y="2413001"/>
            <a:ext cx="11338560" cy="2190855"/>
          </a:xfrm>
          <a:prstGeom prst="rect">
            <a:avLst/>
          </a:prstGeom>
        </p:spPr>
        <p:txBody>
          <a:bodyPr vert="horz" wrap="square" lIns="0" tIns="706627" rIns="0" bIns="0" rtlCol="0">
            <a:spAutoFit/>
          </a:bodyPr>
          <a:lstStyle/>
          <a:p>
            <a:pPr marL="417396" marR="6773">
              <a:lnSpc>
                <a:spcPct val="100000"/>
              </a:lnSpc>
              <a:spcBef>
                <a:spcPts val="140"/>
              </a:spcBef>
            </a:pPr>
            <a:r>
              <a:rPr sz="3200" b="1" spc="-7" dirty="0">
                <a:latin typeface="Bahnschrift SemiBold SemiConden" pitchFamily="34" charset="0"/>
                <a:cs typeface="Arial"/>
              </a:rPr>
              <a:t>(video card) </a:t>
            </a:r>
            <a:r>
              <a:rPr sz="3200" b="1" dirty="0">
                <a:latin typeface="Bahnschrift SemiBold SemiConden" pitchFamily="34" charset="0"/>
                <a:cs typeface="Arial"/>
              </a:rPr>
              <a:t>is to provide an  </a:t>
            </a:r>
            <a:r>
              <a:rPr sz="3200" b="1" spc="-7" dirty="0">
                <a:latin typeface="Bahnschrift SemiBold SemiConden" pitchFamily="34" charset="0"/>
                <a:cs typeface="Arial"/>
              </a:rPr>
              <a:t>interface between </a:t>
            </a:r>
            <a:r>
              <a:rPr sz="3200" b="1" dirty="0">
                <a:latin typeface="Bahnschrift SemiBold SemiConden" pitchFamily="34" charset="0"/>
                <a:cs typeface="Arial"/>
              </a:rPr>
              <a:t>the hardware</a:t>
            </a:r>
            <a:r>
              <a:rPr sz="3200" b="1" spc="-167" dirty="0">
                <a:latin typeface="Bahnschrift SemiBold SemiConden" pitchFamily="34" charset="0"/>
                <a:cs typeface="Arial"/>
              </a:rPr>
              <a:t> </a:t>
            </a:r>
            <a:r>
              <a:rPr sz="3200" b="1" dirty="0">
                <a:latin typeface="Bahnschrift SemiBold SemiConden" pitchFamily="34" charset="0"/>
                <a:cs typeface="Arial"/>
              </a:rPr>
              <a:t>and  the software. </a:t>
            </a:r>
            <a:r>
              <a:rPr sz="3200" b="1" spc="-7" dirty="0">
                <a:latin typeface="Bahnschrift SemiBold SemiConden" pitchFamily="34" charset="0"/>
                <a:cs typeface="Arial"/>
              </a:rPr>
              <a:t>Basically </a:t>
            </a:r>
            <a:r>
              <a:rPr sz="3200" b="1" dirty="0">
                <a:latin typeface="Bahnschrift SemiBold SemiConden" pitchFamily="34" charset="0"/>
                <a:cs typeface="Arial"/>
              </a:rPr>
              <a:t>this means  that it plugs in to the monitor and  shows what the computer is</a:t>
            </a:r>
            <a:r>
              <a:rPr sz="3200" b="1" spc="-240" dirty="0">
                <a:latin typeface="Bahnschrift SemiBold SemiConden" pitchFamily="34" charset="0"/>
                <a:cs typeface="Arial"/>
              </a:rPr>
              <a:t> </a:t>
            </a:r>
            <a:r>
              <a:rPr sz="3200" b="1" dirty="0">
                <a:latin typeface="Bahnschrift SemiBold SemiConden" pitchFamily="34" charset="0"/>
                <a:cs typeface="Arial"/>
              </a:rPr>
              <a:t>doing.</a:t>
            </a:r>
            <a:endParaRPr sz="3200" dirty="0">
              <a:latin typeface="Bahnschrift SemiBold SemiConden" pitchFamily="34" charset="0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38217" y="1844801"/>
            <a:ext cx="1325033" cy="500380"/>
            <a:chOff x="982980" y="2699004"/>
            <a:chExt cx="993775" cy="500380"/>
          </a:xfrm>
        </p:grpSpPr>
        <p:sp>
          <p:nvSpPr>
            <p:cNvPr id="7" name="object 7"/>
            <p:cNvSpPr/>
            <p:nvPr/>
          </p:nvSpPr>
          <p:spPr>
            <a:xfrm>
              <a:off x="990600" y="270662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1"/>
                  </a:lnTo>
                  <a:lnTo>
                    <a:pt x="978407" y="242315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30B6F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990600" y="270662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0" y="121158"/>
                  </a:moveTo>
                  <a:lnTo>
                    <a:pt x="736092" y="121158"/>
                  </a:lnTo>
                  <a:lnTo>
                    <a:pt x="736092" y="0"/>
                  </a:lnTo>
                  <a:lnTo>
                    <a:pt x="978407" y="242315"/>
                  </a:lnTo>
                  <a:lnTo>
                    <a:pt x="736092" y="484631"/>
                  </a:lnTo>
                  <a:lnTo>
                    <a:pt x="736092" y="363474"/>
                  </a:lnTo>
                  <a:lnTo>
                    <a:pt x="0" y="363474"/>
                  </a:lnTo>
                  <a:lnTo>
                    <a:pt x="0" y="121158"/>
                  </a:lnTo>
                  <a:close/>
                </a:path>
              </a:pathLst>
            </a:custGeom>
            <a:ln w="15239">
              <a:solidFill>
                <a:srgbClr val="165D8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0723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924205" y="2089727"/>
            <a:ext cx="5661660" cy="350266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  <a:tabLst>
                <a:tab pos="3210480" algn="l"/>
              </a:tabLst>
            </a:pPr>
            <a:r>
              <a:rPr sz="2800" spc="-107" dirty="0">
                <a:cs typeface="Georgia"/>
              </a:rPr>
              <a:t>Graphics </a:t>
            </a:r>
            <a:r>
              <a:rPr sz="2800" spc="-152" dirty="0">
                <a:cs typeface="Georgia"/>
              </a:rPr>
              <a:t>card </a:t>
            </a:r>
            <a:r>
              <a:rPr sz="2800" spc="-100" dirty="0">
                <a:cs typeface="Georgia"/>
              </a:rPr>
              <a:t>or </a:t>
            </a:r>
            <a:r>
              <a:rPr sz="2800" spc="-127" dirty="0">
                <a:cs typeface="Georgia"/>
              </a:rPr>
              <a:t>video </a:t>
            </a:r>
            <a:r>
              <a:rPr sz="2800" spc="-147" dirty="0">
                <a:cs typeface="Georgia"/>
              </a:rPr>
              <a:t>card </a:t>
            </a:r>
            <a:r>
              <a:rPr sz="2800" spc="-120" dirty="0">
                <a:cs typeface="Georgia"/>
              </a:rPr>
              <a:t>is  </a:t>
            </a:r>
            <a:r>
              <a:rPr sz="2800" spc="-147" dirty="0">
                <a:cs typeface="Georgia"/>
              </a:rPr>
              <a:t>display</a:t>
            </a:r>
            <a:r>
              <a:rPr sz="2800" spc="27" dirty="0">
                <a:cs typeface="Georgia"/>
              </a:rPr>
              <a:t> </a:t>
            </a:r>
            <a:r>
              <a:rPr sz="2800" spc="-152" dirty="0">
                <a:cs typeface="Georgia"/>
              </a:rPr>
              <a:t>adaptor</a:t>
            </a:r>
            <a:r>
              <a:rPr sz="2800" spc="33" dirty="0">
                <a:cs typeface="Georgia"/>
              </a:rPr>
              <a:t> </a:t>
            </a:r>
            <a:r>
              <a:rPr sz="2800" spc="-107" dirty="0">
                <a:cs typeface="Georgia"/>
              </a:rPr>
              <a:t>or</a:t>
            </a:r>
            <a:r>
              <a:rPr lang="en-US" sz="2800" spc="-107" dirty="0">
                <a:cs typeface="Georgia"/>
              </a:rPr>
              <a:t> </a:t>
            </a:r>
            <a:r>
              <a:rPr sz="2800" spc="-152" dirty="0">
                <a:cs typeface="Georgia"/>
              </a:rPr>
              <a:t>hardware  </a:t>
            </a:r>
            <a:r>
              <a:rPr sz="2800" spc="-173" dirty="0">
                <a:cs typeface="Georgia"/>
              </a:rPr>
              <a:t>component </a:t>
            </a:r>
            <a:r>
              <a:rPr sz="2800" spc="-147" dirty="0">
                <a:cs typeface="Georgia"/>
              </a:rPr>
              <a:t>whose function </a:t>
            </a:r>
            <a:r>
              <a:rPr sz="2800" spc="-120" dirty="0">
                <a:cs typeface="Georgia"/>
              </a:rPr>
              <a:t>is </a:t>
            </a:r>
            <a:r>
              <a:rPr sz="2800" spc="-87" dirty="0">
                <a:cs typeface="Georgia"/>
              </a:rPr>
              <a:t>to  </a:t>
            </a:r>
            <a:r>
              <a:rPr sz="2800" spc="-120" dirty="0">
                <a:cs typeface="Georgia"/>
              </a:rPr>
              <a:t>generate </a:t>
            </a:r>
            <a:r>
              <a:rPr sz="2800" spc="-140" dirty="0">
                <a:cs typeface="Georgia"/>
              </a:rPr>
              <a:t>output </a:t>
            </a:r>
            <a:r>
              <a:rPr sz="2800" spc="-152" dirty="0">
                <a:cs typeface="Georgia"/>
              </a:rPr>
              <a:t>images </a:t>
            </a:r>
            <a:r>
              <a:rPr sz="2800" spc="-87" dirty="0">
                <a:cs typeface="Georgia"/>
              </a:rPr>
              <a:t>to </a:t>
            </a:r>
            <a:r>
              <a:rPr sz="2800" spc="-193" dirty="0">
                <a:cs typeface="Georgia"/>
              </a:rPr>
              <a:t>display.  </a:t>
            </a:r>
            <a:r>
              <a:rPr sz="2800" spc="-27" dirty="0">
                <a:cs typeface="Georgia"/>
              </a:rPr>
              <a:t>It </a:t>
            </a:r>
            <a:r>
              <a:rPr sz="2800" spc="-113" dirty="0">
                <a:cs typeface="Georgia"/>
              </a:rPr>
              <a:t>is </a:t>
            </a:r>
            <a:r>
              <a:rPr sz="2800" spc="-127" dirty="0">
                <a:cs typeface="Georgia"/>
              </a:rPr>
              <a:t>also called </a:t>
            </a:r>
            <a:r>
              <a:rPr sz="2800" spc="-167" dirty="0">
                <a:cs typeface="Georgia"/>
              </a:rPr>
              <a:t>as </a:t>
            </a:r>
            <a:r>
              <a:rPr sz="2800" spc="-173" dirty="0">
                <a:cs typeface="Georgia"/>
              </a:rPr>
              <a:t>dedicated  </a:t>
            </a:r>
            <a:r>
              <a:rPr sz="2800" spc="-147" dirty="0">
                <a:cs typeface="Georgia"/>
              </a:rPr>
              <a:t>expansion</a:t>
            </a:r>
            <a:r>
              <a:rPr sz="2800" dirty="0">
                <a:cs typeface="Georgia"/>
              </a:rPr>
              <a:t> </a:t>
            </a:r>
            <a:r>
              <a:rPr sz="2800" spc="-152" dirty="0">
                <a:cs typeface="Georgia"/>
              </a:rPr>
              <a:t>card.</a:t>
            </a:r>
            <a:r>
              <a:rPr lang="en-US" sz="2800" spc="-152" dirty="0">
                <a:cs typeface="Georgia"/>
              </a:rPr>
              <a:t> It is of 2 types</a:t>
            </a:r>
            <a:r>
              <a:rPr lang="en-US" sz="2800" dirty="0">
                <a:cs typeface="Georgia"/>
              </a:rPr>
              <a:t> : </a:t>
            </a:r>
          </a:p>
          <a:p>
            <a:pPr marL="16933" marR="6773">
              <a:spcBef>
                <a:spcPts val="133"/>
              </a:spcBef>
              <a:tabLst>
                <a:tab pos="3210480" algn="l"/>
              </a:tabLst>
            </a:pPr>
            <a:endParaRPr lang="en-US" sz="2800" spc="-152" dirty="0">
              <a:cs typeface="Georgia"/>
            </a:endParaRPr>
          </a:p>
          <a:p>
            <a:pPr marL="16933" marR="6773">
              <a:spcBef>
                <a:spcPts val="133"/>
              </a:spcBef>
              <a:tabLst>
                <a:tab pos="3210480" algn="l"/>
              </a:tabLst>
            </a:pPr>
            <a:r>
              <a:rPr lang="en-US" sz="2800" spc="-152" dirty="0">
                <a:cs typeface="Georgia"/>
              </a:rPr>
              <a:t>1. Internal</a:t>
            </a:r>
          </a:p>
          <a:p>
            <a:pPr marL="16933" marR="6773">
              <a:spcBef>
                <a:spcPts val="133"/>
              </a:spcBef>
              <a:tabLst>
                <a:tab pos="3210480" algn="l"/>
              </a:tabLst>
            </a:pPr>
            <a:r>
              <a:rPr lang="en-US" sz="2800" spc="-152" dirty="0">
                <a:cs typeface="Georgia"/>
              </a:rPr>
              <a:t>2. External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3" y="1649153"/>
            <a:ext cx="4018103" cy="3562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297D6-329A-4FF2-858F-182DBD6470D9}"/>
              </a:ext>
            </a:extLst>
          </p:cNvPr>
          <p:cNvSpPr txBox="1"/>
          <p:nvPr/>
        </p:nvSpPr>
        <p:spPr>
          <a:xfrm>
            <a:off x="5924205" y="779087"/>
            <a:ext cx="4921251" cy="1077216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defTabSz="914354"/>
            <a:r>
              <a:rPr lang="en-US" sz="6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itchFamily="34" charset="0"/>
              </a:rPr>
              <a:t>GRAPHIC CARD</a:t>
            </a:r>
            <a:endParaRPr lang="en-US" sz="42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97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Social-Media-Marketing-PowerPoint-Templates</Template>
  <TotalTime>1730</TotalTime>
  <Words>685</Words>
  <Application>Microsoft Office PowerPoint</Application>
  <PresentationFormat>Widescreen</PresentationFormat>
  <Paragraphs>80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38" baseType="lpstr">
      <vt:lpstr>Microsoft JhengHei UI</vt:lpstr>
      <vt:lpstr>Agency FB</vt:lpstr>
      <vt:lpstr>Arial</vt:lpstr>
      <vt:lpstr>Arial Unicode MS</vt:lpstr>
      <vt:lpstr>Bahnschrift Condensed</vt:lpstr>
      <vt:lpstr>Bahnschrift SemiBold SemiConden</vt:lpstr>
      <vt:lpstr>Bahnschrift SemiCondensed</vt:lpstr>
      <vt:lpstr>Calibri</vt:lpstr>
      <vt:lpstr>Calibri Light</vt:lpstr>
      <vt:lpstr>Corbel</vt:lpstr>
      <vt:lpstr>Georgia</vt:lpstr>
      <vt:lpstr>Segoe UI Symbol</vt:lpstr>
      <vt:lpstr>Times New Roman</vt:lpstr>
      <vt:lpstr>Trebuchet MS</vt:lpstr>
      <vt:lpstr>Verdana</vt:lpstr>
      <vt:lpstr>Wingdings</vt:lpstr>
      <vt:lpstr>Cover and End Slide Master</vt:lpstr>
      <vt:lpstr>Contents Slide Master</vt:lpstr>
      <vt:lpstr>Section Break Slide Master</vt:lpstr>
      <vt:lpstr>1_Contents Slide Master</vt:lpstr>
      <vt:lpstr>1_Section Break Slide Master</vt:lpstr>
      <vt:lpstr>Retrospect</vt:lpstr>
      <vt:lpstr>PowerPoint Presentation</vt:lpstr>
      <vt:lpstr>ANSWERS</vt:lpstr>
      <vt:lpstr>AUDIO or SOUND Card</vt:lpstr>
      <vt:lpstr>Features:</vt:lpstr>
      <vt:lpstr>NIC Card</vt:lpstr>
      <vt:lpstr>Features:</vt:lpstr>
      <vt:lpstr>What is  VIDEO CARD?</vt:lpstr>
      <vt:lpstr>What is the function of the     Video Card?</vt:lpstr>
      <vt:lpstr>PowerPoint Presentation</vt:lpstr>
      <vt:lpstr> Outputs:</vt:lpstr>
      <vt:lpstr>PowerPoint Presentation</vt:lpstr>
      <vt:lpstr>Wi-Fi</vt:lpstr>
      <vt:lpstr>Bluetooth</vt:lpstr>
      <vt:lpstr>PowerPoint Presentation</vt:lpstr>
      <vt:lpstr>PowerPoint Presentation</vt:lpstr>
      <vt:lpstr>Questions:-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computer???</dc:title>
  <dc:creator>adarshtomar7@outlook.com</dc:creator>
  <cp:lastModifiedBy>Adarsh</cp:lastModifiedBy>
  <cp:revision>189</cp:revision>
  <dcterms:created xsi:type="dcterms:W3CDTF">2020-04-21T14:13:47Z</dcterms:created>
  <dcterms:modified xsi:type="dcterms:W3CDTF">2021-05-15T11:07:29Z</dcterms:modified>
</cp:coreProperties>
</file>